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31"/>
  </p:notesMasterIdLst>
  <p:sldIdLst>
    <p:sldId id="272" r:id="rId5"/>
    <p:sldId id="305" r:id="rId6"/>
    <p:sldId id="306" r:id="rId7"/>
    <p:sldId id="307" r:id="rId8"/>
    <p:sldId id="308" r:id="rId9"/>
    <p:sldId id="309" r:id="rId10"/>
    <p:sldId id="310" r:id="rId11"/>
    <p:sldId id="311" r:id="rId12"/>
    <p:sldId id="312" r:id="rId13"/>
    <p:sldId id="313" r:id="rId14"/>
    <p:sldId id="330" r:id="rId15"/>
    <p:sldId id="314" r:id="rId16"/>
    <p:sldId id="315" r:id="rId17"/>
    <p:sldId id="316" r:id="rId18"/>
    <p:sldId id="317" r:id="rId19"/>
    <p:sldId id="318" r:id="rId20"/>
    <p:sldId id="319" r:id="rId21"/>
    <p:sldId id="320" r:id="rId22"/>
    <p:sldId id="321" r:id="rId23"/>
    <p:sldId id="322" r:id="rId24"/>
    <p:sldId id="323" r:id="rId25"/>
    <p:sldId id="325" r:id="rId26"/>
    <p:sldId id="326" r:id="rId27"/>
    <p:sldId id="327" r:id="rId28"/>
    <p:sldId id="328" r:id="rId29"/>
    <p:sldId id="329" r:id="rId30"/>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11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4/19/2022</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4/19/2022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4/19/2022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4/19/2022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4/19/2022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4/19/2022</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4/19/2022</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4/19/2022</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4/19/2022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a:extLst>
              <a:ext uri="{FF2B5EF4-FFF2-40B4-BE49-F238E27FC236}">
                <a16:creationId xmlns:a16="http://schemas.microsoft.com/office/drawing/2014/main" id="{211DC523-4A1F-4D4A-A3C1-98771069D204}"/>
              </a:ext>
            </a:extLst>
          </p:cNvPr>
          <p:cNvSpPr>
            <a:spLocks noGrp="1"/>
          </p:cNvSpPr>
          <p:nvPr>
            <p:ph type="title"/>
          </p:nvPr>
        </p:nvSpPr>
        <p:spPr>
          <a:xfrm>
            <a:off x="1903964" y="365125"/>
            <a:ext cx="6611385" cy="854075"/>
          </a:xfrm>
          <a:prstGeom prst="rect">
            <a:avLst/>
          </a:prstGeom>
        </p:spPr>
        <p:txBody>
          <a:bodyPr/>
          <a:lstStyle>
            <a:lvl1pPr algn="l">
              <a:defRPr sz="2800" b="1" cap="all" baseline="0">
                <a:solidFill>
                  <a:schemeClr val="bg1"/>
                </a:solidFill>
              </a:defRPr>
            </a:lvl1pPr>
          </a:lstStyle>
          <a:p>
            <a:r>
              <a:rPr lang="en-US" dirty="0"/>
              <a:t>Click to edit Master title style</a:t>
            </a:r>
            <a:endParaRPr lang="sr-Latn-RS" dirty="0"/>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4/19/2022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4/19/2022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4/19/2022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4/19/2022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4/19/2022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4/19/2022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4/19/2022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4/19/2022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4/19/2022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4/19/2022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4/19/2022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4/19/2022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4/19/2022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4/19/2022</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4/19/2022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4/19/2022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4/19/2022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4/19/2022</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4/19/2022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facebook.com/kzksrbij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539552" y="1556792"/>
            <a:ext cx="7992888" cy="3456383"/>
          </a:xfrm>
          <a:prstGeom prst="rect">
            <a:avLst/>
          </a:prstGeom>
        </p:spPr>
        <p:txBody>
          <a:bodyPr>
            <a:normAutofit fontScale="85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r>
              <a:rPr lang="sr-Cyrl-RS" dirty="0"/>
              <a:t>	</a:t>
            </a:r>
            <a:r>
              <a:rPr lang="sr-Cyrl-RS" sz="4200" b="1" dirty="0"/>
              <a:t>Концентрација учесника на тржишту у праву конкуренције Републике Србије</a:t>
            </a:r>
          </a:p>
          <a:p>
            <a:pPr eaLnBrk="1" fontAlgn="auto" hangingPunct="1">
              <a:spcAft>
                <a:spcPts val="0"/>
              </a:spcAft>
              <a:buFont typeface="Arial" panose="020B0604020202020204" pitchFamily="34" charset="0"/>
              <a:buNone/>
              <a:defRPr/>
            </a:pPr>
            <a:endParaRPr lang="sr-Cyrl-RS" dirty="0"/>
          </a:p>
          <a:p>
            <a:pPr algn="ctr">
              <a:spcBef>
                <a:spcPts val="0"/>
              </a:spcBef>
              <a:buNone/>
            </a:pPr>
            <a:r>
              <a:rPr lang="sr-Cyrl-RS" sz="2300" dirty="0"/>
              <a:t>Гордана Лукић</a:t>
            </a:r>
          </a:p>
          <a:p>
            <a:pPr algn="ctr">
              <a:spcBef>
                <a:spcPts val="0"/>
              </a:spcBef>
              <a:buNone/>
            </a:pPr>
            <a:r>
              <a:rPr lang="sr-Cyrl-RS" sz="2300" dirty="0"/>
              <a:t>Руководитељка Сектора за правне послове, домаћу и међународну сарадњу</a:t>
            </a:r>
            <a:endParaRPr lang="sr-Latn-RS" sz="2300" dirty="0"/>
          </a:p>
          <a:p>
            <a:pPr algn="ctr">
              <a:buNone/>
            </a:pPr>
            <a:r>
              <a:rPr lang="sr-Cyrl-RS" sz="2300" dirty="0"/>
              <a:t>Комисија за заштиту конкуренције </a:t>
            </a:r>
            <a:endParaRPr lang="sr-Latn-RS" sz="2300" dirty="0"/>
          </a:p>
          <a:p>
            <a:pPr algn="ctr"/>
            <a:endParaRPr lang="sr-Latn-RS" b="1" dirty="0"/>
          </a:p>
          <a:p>
            <a:pPr marL="93663" indent="-93663" algn="ctr">
              <a:lnSpc>
                <a:spcPct val="120000"/>
              </a:lnSpc>
              <a:spcBef>
                <a:spcPts val="0"/>
              </a:spcBef>
              <a:buNone/>
              <a:tabLst>
                <a:tab pos="93663" algn="l"/>
              </a:tabLst>
            </a:pPr>
            <a:endParaRPr lang="sr-Cyrl-RS" sz="1800"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cstate="print"/>
          <a:stretch>
            <a:fillRect/>
          </a:stretch>
        </p:blipFill>
        <p:spPr>
          <a:xfrm>
            <a:off x="611560" y="5278679"/>
            <a:ext cx="1875580" cy="1040605"/>
          </a:xfrm>
          <a:prstGeom prst="rect">
            <a:avLst/>
          </a:prstGeom>
        </p:spPr>
      </p:pic>
      <p:pic>
        <p:nvPicPr>
          <p:cNvPr id="8" name="Picture 7">
            <a:extLst>
              <a:ext uri="{FF2B5EF4-FFF2-40B4-BE49-F238E27FC236}">
                <a16:creationId xmlns:a16="http://schemas.microsoft.com/office/drawing/2014/main" id="{BE1C086C-3D18-4B25-9F92-2595D8E8676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fontScale="92500" lnSpcReduction="20000"/>
          </a:bodyPr>
          <a:lstStyle/>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сматра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настала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ако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банка или друга финансијска организација или друштво за осигурање, у току свог редовног пословања, привремено стекне акције или уделе, ради да</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е продаје, под условом да их прода најкасније у року од годину дана од дана стицања и да их не користи тако да утиче на пословне одлуке учесника на тржишту у погледу његовог понашања на тржишту;</a:t>
            </a:r>
          </a:p>
          <a:p>
            <a:pPr algn="just">
              <a:lnSpc>
                <a:spcPct val="115000"/>
              </a:lnSpc>
              <a:spcAft>
                <a:spcPts val="1000"/>
              </a:spcAft>
              <a:buFont typeface="+mj-lt"/>
              <a:buAutoNum type="arabicParenR"/>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друштво за управ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ање инвестиционим фондом или инвестициони фонд стекне учешће у учеснику на тржишту, под условом да своја права заснована на том учешћу остварују само ради очувања вредности свог улагања и под условом да не утиче на конкурентско понашање тог учесника на тржишту;</a:t>
            </a:r>
          </a:p>
          <a:p>
            <a:pPr algn="just">
              <a:lnSpc>
                <a:spcPct val="115000"/>
              </a:lnSpc>
              <a:spcAft>
                <a:spcPts val="1000"/>
              </a:spcAft>
              <a:buFont typeface="+mj-lt"/>
              <a:buAutoNum type="arabicParenR"/>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з</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аједничко улагање има за ци</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координацију тржишних активности између два или више учесника на тржишту који задржавају своју правну независност, при чему ће овакво заједничко улагање бити оцењивано у складу са одредбама </a:t>
            </a:r>
            <a:r>
              <a:rPr lang="sr-Cyrl-RS" sz="1800" dirty="0">
                <a:latin typeface="Calibri" panose="020F0502020204030204" pitchFamily="34" charset="0"/>
                <a:ea typeface="Calibri" panose="020F0502020204030204" pitchFamily="34" charset="0"/>
                <a:cs typeface="Times New Roman" panose="02020603050405020304" pitchFamily="18" charset="0"/>
              </a:rPr>
              <a:t>з</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акона које се односе на рестриктивне споразуме;</a:t>
            </a:r>
          </a:p>
          <a:p>
            <a:pPr algn="jus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стечајни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управник</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стекне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контролу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Изузеци</a:t>
            </a:r>
            <a:endParaRPr lang="sr-Latn-RS" dirty="0"/>
          </a:p>
        </p:txBody>
      </p:sp>
      <p:pic>
        <p:nvPicPr>
          <p:cNvPr id="7" name="Picture 1">
            <a:extLst>
              <a:ext uri="{FF2B5EF4-FFF2-40B4-BE49-F238E27FC236}">
                <a16:creationId xmlns:a16="http://schemas.microsoft.com/office/drawing/2014/main" id="{38606E73-91F8-4351-964D-5DDE9F1FD863}"/>
              </a:ext>
            </a:extLst>
          </p:cNvPr>
          <p:cNvPicPr>
            <a:picLocks noChangeAspect="1" noChangeArrowheads="1"/>
          </p:cNvPicPr>
          <p:nvPr/>
        </p:nvPicPr>
        <p:blipFill>
          <a:blip r:embed="rId2" cstate="print"/>
          <a:srcRect/>
          <a:stretch>
            <a:fillRect/>
          </a:stretch>
        </p:blipFill>
        <p:spPr bwMode="auto">
          <a:xfrm>
            <a:off x="7479366" y="5517232"/>
            <a:ext cx="1035983" cy="103598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a:extLst>
              <a:ext uri="{FF2B5EF4-FFF2-40B4-BE49-F238E27FC236}">
                <a16:creationId xmlns:a16="http://schemas.microsoft.com/office/drawing/2014/main" id="{7A28D929-2E7D-49E3-B4CD-A53F49F2D8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34442033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lnSpc>
                <a:spcPct val="95000"/>
              </a:lnSpc>
              <a:spcAft>
                <a:spcPts val="1000"/>
              </a:spcAft>
            </a:pPr>
            <a:r>
              <a:rPr lang="sr-Cyrl-RS" sz="1700" dirty="0">
                <a:latin typeface="Calibri" panose="020F0502020204030204" pitchFamily="34" charset="0"/>
                <a:ea typeface="Calibri" panose="020F0502020204030204" pitchFamily="34" charset="0"/>
                <a:cs typeface="Times New Roman" panose="02020603050405020304" pitchFamily="18" charset="0"/>
              </a:rPr>
              <a:t> Два или више учесника на тржишту који су повезани тако да један или више учесника контролише другог или друге учеснике на тржишту.</a:t>
            </a:r>
          </a:p>
          <a:p>
            <a:pPr marL="0" indent="0" algn="just">
              <a:lnSpc>
                <a:spcPct val="95000"/>
              </a:lnSpc>
              <a:spcAft>
                <a:spcPts val="1000"/>
              </a:spcAft>
            </a:pPr>
            <a:r>
              <a:rPr lang="sr-Cyrl-RS" sz="1700" dirty="0">
                <a:latin typeface="Calibri" panose="020F0502020204030204" pitchFamily="34" charset="0"/>
                <a:ea typeface="Calibri" panose="020F0502020204030204" pitchFamily="34" charset="0"/>
                <a:cs typeface="Times New Roman" panose="02020603050405020304" pitchFamily="18" charset="0"/>
              </a:rPr>
              <a:t>Контрола над учесником на тржишту представља могућност одлучујућег утицаја на вођење послова другог/других учесника на тржишту, а нарочито:</a:t>
            </a:r>
          </a:p>
          <a:p>
            <a:pPr marL="0" indent="0" algn="just">
              <a:lnSpc>
                <a:spcPct val="95000"/>
              </a:lnSpc>
              <a:spcAft>
                <a:spcPts val="1000"/>
              </a:spcAft>
              <a:buNone/>
            </a:pPr>
            <a:r>
              <a:rPr lang="sr-Cyrl-RS" sz="1800" dirty="0">
                <a:latin typeface="Calibri" panose="020F0502020204030204" pitchFamily="34" charset="0"/>
                <a:ea typeface="Calibri" panose="020F0502020204030204" pitchFamily="34" charset="0"/>
                <a:cs typeface="Times New Roman" panose="02020603050405020304" pitchFamily="18" charset="0"/>
              </a:rPr>
              <a:t>1) ако контролни учесник има својство контролног (матичног) друштва, самостално или заједничким деловањем;</a:t>
            </a:r>
          </a:p>
          <a:p>
            <a:pPr marL="0" indent="0" algn="just">
              <a:lnSpc>
                <a:spcPct val="95000"/>
              </a:lnSpc>
              <a:spcAft>
                <a:spcPts val="1000"/>
              </a:spcAft>
              <a:buNone/>
            </a:pPr>
            <a:r>
              <a:rPr lang="sr-Cyrl-RS" sz="1800" dirty="0">
                <a:latin typeface="Calibri" panose="020F0502020204030204" pitchFamily="34" charset="0"/>
                <a:ea typeface="Calibri" panose="020F0502020204030204" pitchFamily="34" charset="0"/>
                <a:cs typeface="Times New Roman" panose="02020603050405020304" pitchFamily="18" charset="0"/>
              </a:rPr>
              <a:t>2) на основу својине или других имовинских права на имовини или делу имовине другог учесника на тржишту;</a:t>
            </a:r>
          </a:p>
          <a:p>
            <a:pPr marL="0" indent="0" algn="just">
              <a:lnSpc>
                <a:spcPct val="95000"/>
              </a:lnSpc>
              <a:spcAft>
                <a:spcPts val="1000"/>
              </a:spcAft>
              <a:buNone/>
            </a:pPr>
            <a:r>
              <a:rPr lang="sr-Cyrl-RS" sz="1800" dirty="0">
                <a:latin typeface="Calibri" panose="020F0502020204030204" pitchFamily="34" charset="0"/>
                <a:ea typeface="Calibri" panose="020F0502020204030204" pitchFamily="34" charset="0"/>
                <a:cs typeface="Times New Roman" panose="02020603050405020304" pitchFamily="18" charset="0"/>
              </a:rPr>
              <a:t>3) на основу права из уговора, споразума или из хартија од вредности;</a:t>
            </a:r>
          </a:p>
          <a:p>
            <a:pPr marL="0" indent="0" algn="just">
              <a:lnSpc>
                <a:spcPct val="95000"/>
              </a:lnSpc>
              <a:spcAft>
                <a:spcPts val="1000"/>
              </a:spcAft>
              <a:buNone/>
            </a:pPr>
            <a:r>
              <a:rPr lang="sr-Cyrl-RS" sz="1800" dirty="0">
                <a:latin typeface="Calibri" panose="020F0502020204030204" pitchFamily="34" charset="0"/>
                <a:ea typeface="Calibri" panose="020F0502020204030204" pitchFamily="34" charset="0"/>
                <a:cs typeface="Times New Roman" panose="02020603050405020304" pitchFamily="18" charset="0"/>
              </a:rPr>
              <a:t>4) по основу потраживања или средстава за обезбеђење потраживања или на основу услова пословне праксе које одређује контролни учесник.</a:t>
            </a:r>
          </a:p>
          <a:p>
            <a:pPr algn="just"/>
            <a:r>
              <a:rPr lang="sr-Cyrl-RS" sz="1800" dirty="0">
                <a:latin typeface="Calibri" panose="020F0502020204030204" pitchFamily="34" charset="0"/>
                <a:ea typeface="Calibri" panose="020F0502020204030204" pitchFamily="34" charset="0"/>
                <a:cs typeface="Times New Roman" panose="02020603050405020304" pitchFamily="18" charset="0"/>
              </a:rPr>
              <a:t>Повезани учесници на тржишту у смислу Закона о заштити конкуренције сматрају се једним учесником на тржишту.</a:t>
            </a:r>
            <a:endParaRPr lang="sr-Cyrl-RS" dirty="0"/>
          </a:p>
          <a:p>
            <a:endParaRPr lang="en-US" dirty="0"/>
          </a:p>
        </p:txBody>
      </p:sp>
      <p:sp>
        <p:nvSpPr>
          <p:cNvPr id="3" name="Title 2"/>
          <p:cNvSpPr>
            <a:spLocks noGrp="1"/>
          </p:cNvSpPr>
          <p:nvPr>
            <p:ph type="title"/>
          </p:nvPr>
        </p:nvSpPr>
        <p:spPr/>
        <p:txBody>
          <a:bodyPr/>
          <a:lstStyle/>
          <a:p>
            <a:r>
              <a:rPr lang="sr-Cyrl-RS" dirty="0"/>
              <a:t>Повезани учесници на тржишту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a:lnSpc>
                <a:spcPct val="115000"/>
              </a:lnSpc>
              <a:spcAft>
                <a:spcPts val="1000"/>
              </a:spcAft>
              <a:buFont typeface="Wingdings" panose="05000000000000000000" pitchFamily="2" charset="2"/>
              <a:buChar char="Ø"/>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Хоризонталне</a:t>
            </a:r>
          </a:p>
          <a:p>
            <a:pPr>
              <a:lnSpc>
                <a:spcPct val="115000"/>
              </a:lnSpc>
              <a:spcAft>
                <a:spcPts val="1000"/>
              </a:spcAft>
              <a:buFont typeface="Wingdings" panose="05000000000000000000" pitchFamily="2" charset="2"/>
              <a:buChar char="Ø"/>
            </a:pPr>
            <a:r>
              <a:rPr lang="sr-Cyrl-RS" sz="1800" dirty="0">
                <a:latin typeface="Calibri" panose="020F0502020204030204" pitchFamily="34" charset="0"/>
                <a:ea typeface="Calibri" panose="020F0502020204030204" pitchFamily="34" charset="0"/>
                <a:cs typeface="Times New Roman" panose="02020603050405020304" pitchFamily="18" charset="0"/>
              </a:rPr>
              <a:t>Вертикалне</a:t>
            </a:r>
          </a:p>
          <a:p>
            <a:pPr>
              <a:lnSpc>
                <a:spcPct val="115000"/>
              </a:lnSpc>
              <a:spcAft>
                <a:spcPts val="1000"/>
              </a:spcAft>
              <a:buFont typeface="Wingdings" panose="05000000000000000000" pitchFamily="2" charset="2"/>
              <a:buChar char="Ø"/>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Конгломератске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Врсте концентрација</a:t>
            </a:r>
            <a:endParaRPr lang="sr-Latn-RS" dirty="0"/>
          </a:p>
        </p:txBody>
      </p:sp>
      <p:pic>
        <p:nvPicPr>
          <p:cNvPr id="6" name="Picture 2">
            <a:extLst>
              <a:ext uri="{FF2B5EF4-FFF2-40B4-BE49-F238E27FC236}">
                <a16:creationId xmlns:a16="http://schemas.microsoft.com/office/drawing/2014/main" id="{93155465-7ECE-4049-BAEA-23BB8A270569}"/>
              </a:ext>
            </a:extLst>
          </p:cNvPr>
          <p:cNvPicPr>
            <a:picLocks noChangeAspect="1" noChangeArrowheads="1"/>
          </p:cNvPicPr>
          <p:nvPr/>
        </p:nvPicPr>
        <p:blipFill>
          <a:blip r:embed="rId2" cstate="print"/>
          <a:srcRect r="24936" b="4049"/>
          <a:stretch>
            <a:fillRect/>
          </a:stretch>
        </p:blipFill>
        <p:spPr bwMode="auto">
          <a:xfrm>
            <a:off x="2662092" y="3429000"/>
            <a:ext cx="4647399" cy="1690768"/>
          </a:xfrm>
          <a:prstGeom prst="rect">
            <a:avLst/>
          </a:prstGeom>
          <a:noFill/>
          <a:ln w="9525">
            <a:noFill/>
            <a:miter lim="800000"/>
            <a:headEnd/>
            <a:tailEnd/>
          </a:ln>
        </p:spPr>
      </p:pic>
      <p:pic>
        <p:nvPicPr>
          <p:cNvPr id="8" name="Picture 7">
            <a:extLst>
              <a:ext uri="{FF2B5EF4-FFF2-40B4-BE49-F238E27FC236}">
                <a16:creationId xmlns:a16="http://schemas.microsoft.com/office/drawing/2014/main" id="{FCD6627D-E6F0-41A6-8DE2-5510AC34CA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2982009996"/>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Концентрације учесника на тржишту су дозвољене, осим ако би значајно ограничиле, нарушиле или спречиле конкуренцију на тржишту Републике Србије или његовом делу, а нарочито ако би то ограничавање, нарушавање или спречавање било резултат стварања или јачања доминантног положаја.</a:t>
            </a:r>
          </a:p>
          <a:p>
            <a:pPr marL="0" indent="0" algn="just">
              <a:lnSpc>
                <a:spcPct val="115000"/>
              </a:lnSpc>
              <a:spcAft>
                <a:spcPts val="1000"/>
              </a:spcAft>
              <a:buNone/>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Примена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SIEC </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теста приликом оцене допуштености концентрације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Significant</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impediment</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of</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effective</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competition</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endParaRPr lang="sr-Cyrl-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Дозвољеност концентрације</a:t>
            </a:r>
            <a:endParaRPr lang="sr-Latn-RS" dirty="0"/>
          </a:p>
        </p:txBody>
      </p:sp>
      <p:pic>
        <p:nvPicPr>
          <p:cNvPr id="7" name="Picture 2" descr="Figures | Robert Schütze | European Union Law">
            <a:extLst>
              <a:ext uri="{FF2B5EF4-FFF2-40B4-BE49-F238E27FC236}">
                <a16:creationId xmlns:a16="http://schemas.microsoft.com/office/drawing/2014/main" id="{0D01EEB0-C46C-44E9-B9F3-84FC4D3D913D}"/>
              </a:ext>
            </a:extLst>
          </p:cNvPr>
          <p:cNvPicPr>
            <a:picLocks noChangeAspect="1" noChangeArrowheads="1"/>
          </p:cNvPicPr>
          <p:nvPr/>
        </p:nvPicPr>
        <p:blipFill>
          <a:blip r:embed="rId2" cstate="print"/>
          <a:srcRect/>
          <a:stretch>
            <a:fillRect/>
          </a:stretch>
        </p:blipFill>
        <p:spPr bwMode="auto">
          <a:xfrm>
            <a:off x="2987370" y="4108827"/>
            <a:ext cx="3996844" cy="201733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8" name="Picture 7">
            <a:extLst>
              <a:ext uri="{FF2B5EF4-FFF2-40B4-BE49-F238E27FC236}">
                <a16:creationId xmlns:a16="http://schemas.microsoft.com/office/drawing/2014/main" id="{E6660EA0-5862-40FA-AFE0-541812F2CF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44201413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fontScale="92500" lnSpcReduction="20000"/>
          </a:bodyPr>
          <a:lstStyle/>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Дозво</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еност</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утврђује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односу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структуру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релевантног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стварне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потенцијалне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конкуренте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положај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њихову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економску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финансијску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моћ</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могућности избора добав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ача и корисника;</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правне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друге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препреке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улазак</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релевантно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ниво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конкурентности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трендове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понуде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потражње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релевантне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робе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односно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услуга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трендове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техничког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економског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развоја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интересе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потрошача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Дозвољеност концентрације</a:t>
            </a:r>
            <a:endParaRPr lang="sr-Latn-RS" dirty="0"/>
          </a:p>
        </p:txBody>
      </p:sp>
      <p:pic>
        <p:nvPicPr>
          <p:cNvPr id="6" name="Picture 11">
            <a:extLst>
              <a:ext uri="{FF2B5EF4-FFF2-40B4-BE49-F238E27FC236}">
                <a16:creationId xmlns:a16="http://schemas.microsoft.com/office/drawing/2014/main" id="{3C2E0A8F-9D5A-4B1C-B090-6D8C449799F3}"/>
              </a:ext>
            </a:extLst>
          </p:cNvPr>
          <p:cNvPicPr>
            <a:picLocks noChangeAspect="1" noChangeArrowheads="1"/>
          </p:cNvPicPr>
          <p:nvPr/>
        </p:nvPicPr>
        <p:blipFill>
          <a:blip r:embed="rId2" cstate="print"/>
          <a:srcRect/>
          <a:stretch>
            <a:fillRect/>
          </a:stretch>
        </p:blipFill>
        <p:spPr bwMode="auto">
          <a:xfrm>
            <a:off x="6647103" y="3429000"/>
            <a:ext cx="1868246" cy="13993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a:extLst>
              <a:ext uri="{FF2B5EF4-FFF2-40B4-BE49-F238E27FC236}">
                <a16:creationId xmlns:a16="http://schemas.microsoft.com/office/drawing/2014/main" id="{C7A55365-4BAD-4D01-894C-8697DD9424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2211654680"/>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Релевантно тржиште у смислу закона јесте тржиште које обухвата релевантно тржиште производа на релевантном географском тржишту.</a:t>
            </a:r>
          </a:p>
          <a:p>
            <a:pPr marL="0" indent="0" algn="just">
              <a:lnSpc>
                <a:spcPct val="115000"/>
              </a:lnSpc>
              <a:spcAft>
                <a:spcPts val="1000"/>
              </a:spcAft>
              <a:buNone/>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Релевантно тржиште производа представ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 скуп робе, односно услуга које потрошачи и други корисници сматрају замен</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ивим у погледу њиховог својства, уобичајене намене и цене.</a:t>
            </a:r>
          </a:p>
          <a:p>
            <a:pPr marL="0" indent="0" algn="just">
              <a:buNone/>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Релевантно географско тржиште представ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 територију на којој учесници на тржишту учествују у понуди или потражњи и на којој постоје исти или слични услови конкуренције, а који се битно разликују од услова конкуренције на суседним територијама.</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Релевантно тржиште</a:t>
            </a:r>
            <a:endParaRPr lang="sr-Latn-RS" dirty="0"/>
          </a:p>
        </p:txBody>
      </p:sp>
      <p:pic>
        <p:nvPicPr>
          <p:cNvPr id="7" name="Picture 6">
            <a:extLst>
              <a:ext uri="{FF2B5EF4-FFF2-40B4-BE49-F238E27FC236}">
                <a16:creationId xmlns:a16="http://schemas.microsoft.com/office/drawing/2014/main" id="{0DC9DDEC-79CC-434F-B988-D3454060400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853064836"/>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мора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бити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пријав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ена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случају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укупан</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годишњи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приход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свих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остварен</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светском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претходној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обрачунској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већи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100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милиона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евра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с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што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најмање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један</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Републике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Србије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приход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већи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десет</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милиона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евра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укупан</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годишњи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приход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најмање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остварен</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Републике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Србије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већи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20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милиона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евра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претходној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обрачунској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с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што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најмање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Републике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Србије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имају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приход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већи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милион</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евра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истом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периоду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рачунању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годишњег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укупног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прихода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неће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рачунати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приход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учесници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остваре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међусобној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размени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Обавеза пријаве концентрације</a:t>
            </a:r>
            <a:endParaRPr lang="sr-Latn-RS" dirty="0"/>
          </a:p>
        </p:txBody>
      </p:sp>
      <p:pic>
        <p:nvPicPr>
          <p:cNvPr id="5" name="Picture 4">
            <a:extLst>
              <a:ext uri="{FF2B5EF4-FFF2-40B4-BE49-F238E27FC236}">
                <a16:creationId xmlns:a16="http://schemas.microsoft.com/office/drawing/2014/main" id="{0D5DB06F-4FC9-4213-B015-5A803A482B4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2424769189"/>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Пријава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подноси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року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15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извршења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следећих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радњи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1)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зак</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споразума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или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уговора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2)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објав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ивања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јавног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позива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односно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понуде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или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затварања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јавне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понуде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3)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стицања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контроле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Пријава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може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поднети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када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учесници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покажу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озби</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намеру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закључење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уговора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потписивањем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писма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о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намери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објављивањем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намере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учине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понуду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или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други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начин</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претходи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наведених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радњи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Пријава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може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поднети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скраћеном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облику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br>
              <a:rPr lang="sr-Cyrl-RS" sz="1800" dirty="0">
                <a:effectLst/>
                <a:latin typeface="Calibri" panose="020F0502020204030204" pitchFamily="34" charset="0"/>
                <a:ea typeface="Calibri" panose="020F0502020204030204" pitchFamily="34" charset="0"/>
                <a:cs typeface="Times New Roman" panose="02020603050405020304" pitchFamily="18" charset="0"/>
              </a:rPr>
            </a:b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одређеним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условима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Рок за подношење пријаве концентрације</a:t>
            </a:r>
            <a:endParaRPr lang="sr-Latn-RS" dirty="0"/>
          </a:p>
        </p:txBody>
      </p:sp>
      <p:pic>
        <p:nvPicPr>
          <p:cNvPr id="5" name="Picture 3">
            <a:extLst>
              <a:ext uri="{FF2B5EF4-FFF2-40B4-BE49-F238E27FC236}">
                <a16:creationId xmlns:a16="http://schemas.microsoft.com/office/drawing/2014/main" id="{5B66BDD9-C85A-4EC6-9798-172559197574}"/>
              </a:ext>
            </a:extLst>
          </p:cNvPr>
          <p:cNvPicPr>
            <a:picLocks noChangeAspect="1" noChangeArrowheads="1"/>
          </p:cNvPicPr>
          <p:nvPr/>
        </p:nvPicPr>
        <p:blipFill>
          <a:blip r:embed="rId2" cstate="print"/>
          <a:srcRect/>
          <a:stretch>
            <a:fillRect/>
          </a:stretch>
        </p:blipFill>
        <p:spPr bwMode="auto">
          <a:xfrm>
            <a:off x="6416845" y="5085184"/>
            <a:ext cx="2269955" cy="12711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6" name="Picture 5">
            <a:extLst>
              <a:ext uri="{FF2B5EF4-FFF2-40B4-BE49-F238E27FC236}">
                <a16:creationId xmlns:a16="http://schemas.microsoft.com/office/drawing/2014/main" id="{7CB52FFE-BAA7-45C9-A001-05916193C8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1366858576"/>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може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донети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решење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непосредно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без</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спровођења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испитног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поступка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ако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поступку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покренутом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пријави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основу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поднетих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доказа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других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чињеница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познатих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К</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омисији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може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основано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претпостави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испуњава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услове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дозвољености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ако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утврде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или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стекну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услови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вођење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поступка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испитивања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службеној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дужности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15000"/>
              </a:lnSpc>
              <a:spcAft>
                <a:spcPts val="1000"/>
              </a:spcAft>
              <a:buNone/>
            </a:pPr>
            <a:r>
              <a:rPr lang="sr-Latn-RS" sz="1800" dirty="0" err="1">
                <a:latin typeface="Calibri" panose="020F0502020204030204" pitchFamily="34" charset="0"/>
                <a:ea typeface="Calibri" panose="020F0502020204030204" pitchFamily="34" charset="0"/>
                <a:cs typeface="Times New Roman" panose="02020603050405020304" pitchFamily="18" charset="0"/>
              </a:rPr>
              <a:t>Прекид спровођења концентрације: учесници у концентрацији дужни су да прекину спровођење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до</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доношења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решења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Cyrl-RS" sz="1800" dirty="0">
                <a:latin typeface="Calibri" panose="020F0502020204030204" pitchFamily="34" charset="0"/>
                <a:ea typeface="Calibri" panose="020F0502020204030204" pitchFamily="34" charset="0"/>
                <a:cs typeface="Times New Roman" panose="02020603050405020304" pitchFamily="18" charset="0"/>
              </a:rPr>
              <a:t>К</a:t>
            </a:r>
            <a:r>
              <a:rPr lang="sr-Latn-RS" sz="1800" dirty="0" err="1">
                <a:latin typeface="Calibri" panose="020F0502020204030204" pitchFamily="34" charset="0"/>
                <a:ea typeface="Calibri" panose="020F0502020204030204" pitchFamily="34" charset="0"/>
                <a:cs typeface="Times New Roman" panose="02020603050405020304" pitchFamily="18" charset="0"/>
              </a:rPr>
              <a:t>омисије</a:t>
            </a:r>
            <a:r>
              <a:rPr lang="sr-Latn-RS" sz="18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Скраћени поступак</a:t>
            </a:r>
            <a:endParaRPr lang="sr-Latn-RS" dirty="0"/>
          </a:p>
        </p:txBody>
      </p:sp>
      <p:pic>
        <p:nvPicPr>
          <p:cNvPr id="6" name="Picture 5">
            <a:extLst>
              <a:ext uri="{FF2B5EF4-FFF2-40B4-BE49-F238E27FC236}">
                <a16:creationId xmlns:a16="http://schemas.microsoft.com/office/drawing/2014/main" id="{5704DB2A-E8EB-4641-8B14-7683135708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77014443"/>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може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сазнању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спроведену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спровести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испитивање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ако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основано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претпостави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одобрена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складу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Законом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о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заштити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15000"/>
              </a:lnSpc>
              <a:spcAft>
                <a:spcPts val="1000"/>
              </a:spcAft>
              <a:buNone/>
            </a:pPr>
            <a:r>
              <a:rPr lang="sr-Latn-RS" sz="1800" dirty="0" err="1">
                <a:latin typeface="Calibri" panose="020F0502020204030204" pitchFamily="34" charset="0"/>
                <a:ea typeface="Calibri" panose="020F0502020204030204" pitchFamily="34" charset="0"/>
                <a:cs typeface="Times New Roman" panose="02020603050405020304" pitchFamily="18" charset="0"/>
              </a:rPr>
              <a:t>Ако</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се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током</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поступка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испитивања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пријаве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утврди</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су</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испуњени</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услови</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за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поступак</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испитивања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по</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службеној</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дужности</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поступак</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ће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се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наставити</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по</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службеној</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дужности</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на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основу</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зак</a:t>
            </a:r>
            <a:r>
              <a:rPr lang="sr-Cyrl-RS" sz="1800" dirty="0">
                <a:latin typeface="Calibri" panose="020F0502020204030204" pitchFamily="34" charset="0"/>
                <a:ea typeface="Calibri" panose="020F0502020204030204" pitchFamily="34" charset="0"/>
                <a:cs typeface="Times New Roman" panose="02020603050405020304" pitchFamily="18" charset="0"/>
              </a:rPr>
              <a:t>љ</a:t>
            </a:r>
            <a:r>
              <a:rPr lang="sr-Latn-RS" sz="1800" dirty="0" err="1">
                <a:latin typeface="Calibri" panose="020F0502020204030204" pitchFamily="34" charset="0"/>
                <a:ea typeface="Calibri" panose="020F0502020204030204" pitchFamily="34" charset="0"/>
                <a:cs typeface="Times New Roman" panose="02020603050405020304" pitchFamily="18" charset="0"/>
              </a:rPr>
              <a:t>учка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који</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доноси</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председник</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Комисије</a:t>
            </a:r>
            <a:r>
              <a:rPr lang="sr-Latn-RS" sz="18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en-US" dirty="0"/>
              <a:t>EX OFFICIO </a:t>
            </a:r>
            <a:r>
              <a:rPr lang="sr-Cyrl-RS" dirty="0"/>
              <a:t>поступак испитивања концентрације</a:t>
            </a:r>
            <a:endParaRPr lang="sr-Latn-RS" dirty="0"/>
          </a:p>
        </p:txBody>
      </p:sp>
      <p:pic>
        <p:nvPicPr>
          <p:cNvPr id="6" name="Picture 5">
            <a:extLst>
              <a:ext uri="{FF2B5EF4-FFF2-40B4-BE49-F238E27FC236}">
                <a16:creationId xmlns:a16="http://schemas.microsoft.com/office/drawing/2014/main" id="{1E1BEBE3-3429-43EF-AC4C-64AAA61C81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279284963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a:xfrm>
            <a:off x="467544" y="1484784"/>
            <a:ext cx="8219256" cy="5040560"/>
          </a:xfrm>
        </p:spPr>
        <p:txBody>
          <a:bodyPr/>
          <a:lstStyle/>
          <a:p>
            <a:pPr algn="just">
              <a:lnSpc>
                <a:spcPct val="115000"/>
              </a:lnSpc>
              <a:spcAft>
                <a:spcPts val="1000"/>
              </a:spcAft>
              <a:buFont typeface="+mj-lt"/>
              <a:buAutoNum type="arabicPeriod"/>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Закон о заштити конкуренције</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 (</a:t>
            </a:r>
            <a:r>
              <a:rPr lang="sr-Cyrl-RS" sz="1800" dirty="0"/>
              <a:t>„Службени гласник РС“, број 51/09 и 95/13)</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mj-lt"/>
              <a:buAutoNum type="arabicPeriod"/>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Уредба о садржини и начину подношења пријаве концентрације</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 </a:t>
            </a:r>
            <a:r>
              <a:rPr lang="sr-Cyrl-RS" sz="1800" dirty="0"/>
              <a:t>(„Службени гласник РС“, број 5/16)</a:t>
            </a:r>
          </a:p>
          <a:p>
            <a:pPr algn="just">
              <a:lnSpc>
                <a:spcPct val="115000"/>
              </a:lnSpc>
              <a:spcAft>
                <a:spcPts val="1000"/>
              </a:spcAft>
              <a:buFont typeface="+mj-lt"/>
              <a:buAutoNum type="arabicPeriod"/>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Уредба о критеријумима за одређивање релевантног тржишта</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 </a:t>
            </a:r>
            <a:r>
              <a:rPr lang="sr-Cyrl-RS" sz="1800" dirty="0"/>
              <a:t>(„Службени гласник РС“, број 89/09)</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mj-lt"/>
              <a:buAutoNum type="arabicPeriod"/>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Тарифник о висини накнада за послове из надлежности Комисије за заштиту конкуренције</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 </a:t>
            </a:r>
            <a:r>
              <a:rPr lang="sr-Cyrl-RS" sz="1800" dirty="0"/>
              <a:t>(„Службени гласник РС“, број 49/11) </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mj-lt"/>
              <a:buAutoNum type="arabicPeriod"/>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Упутств</a:t>
            </a:r>
            <a:r>
              <a:rPr lang="sr-Cyrl-RS" sz="1800" dirty="0">
                <a:latin typeface="Calibri" panose="020F0502020204030204" pitchFamily="34" charset="0"/>
                <a:ea typeface="Calibri" panose="020F0502020204030204" pitchFamily="34" charset="0"/>
                <a:cs typeface="Times New Roman" panose="02020603050405020304" pitchFamily="18" charset="0"/>
              </a:rPr>
              <a:t>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о начину израчунавања укупног прихода учесника у концентрацији</a:t>
            </a:r>
          </a:p>
          <a:p>
            <a:pPr algn="just">
              <a:lnSpc>
                <a:spcPct val="115000"/>
              </a:lnSpc>
              <a:spcAft>
                <a:spcPts val="1000"/>
              </a:spcAft>
              <a:buFont typeface="+mj-lt"/>
              <a:buAutoNum type="arabicPeriod"/>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Упутство у вези са подношењем пријаве концентрације на основу писма о намери </a:t>
            </a:r>
            <a:endParaRPr lang="sr-Cyrl-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buFont typeface="+mj-lt"/>
              <a:buAutoNum type="arabicPeriod"/>
            </a:pPr>
            <a:r>
              <a:rPr lang="sr-Latn-RS" sz="1800" dirty="0">
                <a:latin typeface="Calibri" panose="020F0502020204030204" pitchFamily="34" charset="0"/>
                <a:ea typeface="Calibri" panose="020F0502020204030204" pitchFamily="34" charset="0"/>
                <a:cs typeface="Times New Roman" panose="02020603050405020304" pitchFamily="18" charset="0"/>
              </a:rPr>
              <a:t>Ставови у вези са применом члана 17. и члана 61. Закона о заштити конкуренције</a:t>
            </a:r>
          </a:p>
          <a:p>
            <a:pPr>
              <a:lnSpc>
                <a:spcPct val="115000"/>
              </a:lnSpc>
              <a:spcAft>
                <a:spcPts val="1000"/>
              </a:spcAft>
              <a:buFont typeface="+mj-lt"/>
              <a:buAutoNum type="arabicPeriod"/>
            </a:pP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r-Latn-RS" dirty="0"/>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Правни оквир</a:t>
            </a:r>
            <a:endParaRPr lang="sr-Latn-RS" dirty="0"/>
          </a:p>
        </p:txBody>
      </p:sp>
      <p:pic>
        <p:nvPicPr>
          <p:cNvPr id="6" name="Picture 5">
            <a:extLst>
              <a:ext uri="{FF2B5EF4-FFF2-40B4-BE49-F238E27FC236}">
                <a16:creationId xmlns:a16="http://schemas.microsoft.com/office/drawing/2014/main" id="{FCAF6C51-302F-451F-B41C-F282AD75FB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2304594357"/>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ће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решењем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15000"/>
              </a:lnSpc>
              <a:spcAft>
                <a:spcPts val="1000"/>
              </a:spcAft>
              <a:buNone/>
            </a:pPr>
            <a:r>
              <a:rPr lang="sr-Cyrl-RS" sz="1800" b="1" i="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i="1" dirty="0" err="1">
                <a:effectLst/>
                <a:latin typeface="Calibri" panose="020F0502020204030204" pitchFamily="34" charset="0"/>
                <a:ea typeface="Calibri" panose="020F0502020204030204" pitchFamily="34" charset="0"/>
                <a:cs typeface="Times New Roman" panose="02020603050405020304" pitchFamily="18" charset="0"/>
              </a:rPr>
              <a:t>одобрити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испуњава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услове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дозво</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ености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15000"/>
              </a:lnSpc>
              <a:spcAft>
                <a:spcPts val="1000"/>
              </a:spcAft>
              <a:buNone/>
            </a:pPr>
            <a:r>
              <a:rPr lang="sr-Cyrl-RS" sz="1800" b="1" i="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i="1" dirty="0" err="1">
                <a:effectLst/>
                <a:latin typeface="Calibri" panose="020F0502020204030204" pitchFamily="34" charset="0"/>
                <a:ea typeface="Calibri" panose="020F0502020204030204" pitchFamily="34" charset="0"/>
                <a:cs typeface="Times New Roman" panose="02020603050405020304" pitchFamily="18" charset="0"/>
              </a:rPr>
              <a:t>забранити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супротном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или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15000"/>
              </a:lnSpc>
              <a:spcAft>
                <a:spcPts val="1000"/>
              </a:spcAft>
              <a:buNone/>
            </a:pPr>
            <a:r>
              <a:rPr lang="sr-Cyrl-RS" sz="1800" b="1" i="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i="1" dirty="0" err="1">
                <a:effectLst/>
                <a:latin typeface="Calibri" panose="020F0502020204030204" pitchFamily="34" charset="0"/>
                <a:ea typeface="Calibri" panose="020F0502020204030204" pitchFamily="34" charset="0"/>
                <a:cs typeface="Times New Roman" panose="02020603050405020304" pitchFamily="18" charset="0"/>
              </a:rPr>
              <a:t>условно</a:t>
            </a:r>
            <a:r>
              <a:rPr lang="sr-Latn-RS" sz="1800" b="1" i="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i="1" dirty="0" err="1">
                <a:effectLst/>
                <a:latin typeface="Calibri" panose="020F0502020204030204" pitchFamily="34" charset="0"/>
                <a:ea typeface="Calibri" panose="020F0502020204030204" pitchFamily="34" charset="0"/>
                <a:cs typeface="Times New Roman" panose="02020603050405020304" pitchFamily="18" charset="0"/>
              </a:rPr>
              <a:t>одобрити</a:t>
            </a:r>
            <a:r>
              <a:rPr lang="sr-Latn-RS" sz="1800" b="1" i="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изрицање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структурн</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мер</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 </a:t>
            </a:r>
            <a:r>
              <a:rPr lang="x-none" sz="1800" dirty="0">
                <a:effectLst/>
                <a:latin typeface="Calibri" panose="020F0502020204030204" pitchFamily="34" charset="0"/>
                <a:ea typeface="Calibri" panose="020F0502020204030204" pitchFamily="34" charset="0"/>
                <a:cs typeface="Times New Roman" panose="02020603050405020304" pitchFamily="18" charset="0"/>
              </a:rPr>
              <a:t>и/или </a:t>
            </a:r>
            <a:br>
              <a:rPr lang="sr-Cyrl-RS" sz="1800" dirty="0">
                <a:effectLst/>
                <a:latin typeface="Calibri" panose="020F0502020204030204" pitchFamily="34" charset="0"/>
                <a:ea typeface="Calibri" panose="020F0502020204030204" pitchFamily="34" charset="0"/>
                <a:cs typeface="Times New Roman" panose="02020603050405020304" pitchFamily="18" charset="0"/>
              </a:rPr>
            </a:br>
            <a:r>
              <a:rPr lang="sr-Cyrl-RS" sz="1800" dirty="0">
                <a:effectLst/>
                <a:latin typeface="Calibri" panose="020F0502020204030204" pitchFamily="34" charset="0"/>
                <a:ea typeface="Calibri" panose="020F0502020204030204" pitchFamily="34"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мер</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 </a:t>
            </a:r>
            <a:r>
              <a:rPr lang="x-none" sz="1800" dirty="0">
                <a:effectLst/>
                <a:latin typeface="Calibri" panose="020F0502020204030204" pitchFamily="34" charset="0"/>
                <a:ea typeface="Calibri" panose="020F0502020204030204" pitchFamily="34" charset="0"/>
                <a:cs typeface="Times New Roman" panose="02020603050405020304" pitchFamily="18" charset="0"/>
              </a:rPr>
              <a:t>понашања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ће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имајући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виду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предложене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посебне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услове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предложио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подносилац</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пријаве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ако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процени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подобни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остваривање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услова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дозвољености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донети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решење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одобрава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одредити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посебне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услове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рокове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њихово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извршавање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као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начин</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контроле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извршавања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услова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Одлуке Комисије о концентрацијама</a:t>
            </a:r>
            <a:endParaRPr lang="sr-Latn-RS" dirty="0"/>
          </a:p>
        </p:txBody>
      </p:sp>
      <p:sp>
        <p:nvSpPr>
          <p:cNvPr id="5" name="Oval 4">
            <a:extLst>
              <a:ext uri="{FF2B5EF4-FFF2-40B4-BE49-F238E27FC236}">
                <a16:creationId xmlns:a16="http://schemas.microsoft.com/office/drawing/2014/main" id="{642FFE07-78E8-4F23-908D-21E0EEB7E773}"/>
              </a:ext>
            </a:extLst>
          </p:cNvPr>
          <p:cNvSpPr/>
          <p:nvPr/>
        </p:nvSpPr>
        <p:spPr>
          <a:xfrm>
            <a:off x="993128" y="2202520"/>
            <a:ext cx="254629" cy="261555"/>
          </a:xfrm>
          <a:prstGeom prst="ellipse">
            <a:avLst/>
          </a:prstGeom>
          <a:solidFill>
            <a:srgbClr val="00B050"/>
          </a:solidFill>
          <a:ln>
            <a:solidFill>
              <a:schemeClr val="tx1"/>
            </a:solid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Oval 7">
            <a:extLst>
              <a:ext uri="{FF2B5EF4-FFF2-40B4-BE49-F238E27FC236}">
                <a16:creationId xmlns:a16="http://schemas.microsoft.com/office/drawing/2014/main" id="{FCFA9B17-184E-4C04-AA7A-68F39D7A9332}"/>
              </a:ext>
            </a:extLst>
          </p:cNvPr>
          <p:cNvSpPr/>
          <p:nvPr/>
        </p:nvSpPr>
        <p:spPr>
          <a:xfrm>
            <a:off x="993128" y="2698343"/>
            <a:ext cx="254629" cy="261555"/>
          </a:xfrm>
          <a:prstGeom prst="ellipse">
            <a:avLst/>
          </a:prstGeom>
          <a:solidFill>
            <a:srgbClr val="FF0000"/>
          </a:solidFill>
          <a:ln>
            <a:solidFill>
              <a:schemeClr val="tx1"/>
            </a:solid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Oval 9">
            <a:extLst>
              <a:ext uri="{FF2B5EF4-FFF2-40B4-BE49-F238E27FC236}">
                <a16:creationId xmlns:a16="http://schemas.microsoft.com/office/drawing/2014/main" id="{E66CFD07-C084-4E1B-9BA7-93062FE7036B}"/>
              </a:ext>
            </a:extLst>
          </p:cNvPr>
          <p:cNvSpPr/>
          <p:nvPr/>
        </p:nvSpPr>
        <p:spPr>
          <a:xfrm>
            <a:off x="993128" y="3194166"/>
            <a:ext cx="254629" cy="261555"/>
          </a:xfrm>
          <a:prstGeom prst="ellipse">
            <a:avLst/>
          </a:prstGeom>
          <a:solidFill>
            <a:srgbClr val="FFFF00"/>
          </a:solidFill>
          <a:ln>
            <a:solidFill>
              <a:schemeClr val="tx1"/>
            </a:solid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sr-Latn-RS" dirty="0"/>
          </a:p>
        </p:txBody>
      </p:sp>
      <p:pic>
        <p:nvPicPr>
          <p:cNvPr id="11" name="Picture 4">
            <a:extLst>
              <a:ext uri="{FF2B5EF4-FFF2-40B4-BE49-F238E27FC236}">
                <a16:creationId xmlns:a16="http://schemas.microsoft.com/office/drawing/2014/main" id="{0E8F0FAA-E209-47D6-898D-E11BB034B93B}"/>
              </a:ext>
            </a:extLst>
          </p:cNvPr>
          <p:cNvPicPr>
            <a:picLocks noChangeAspect="1" noChangeArrowheads="1"/>
          </p:cNvPicPr>
          <p:nvPr/>
        </p:nvPicPr>
        <p:blipFill>
          <a:blip r:embed="rId2" cstate="print"/>
          <a:srcRect/>
          <a:stretch>
            <a:fillRect/>
          </a:stretch>
        </p:blipFill>
        <p:spPr bwMode="auto">
          <a:xfrm>
            <a:off x="442256" y="5296666"/>
            <a:ext cx="2205694" cy="1561334"/>
          </a:xfrm>
          <a:prstGeom prst="ellipse">
            <a:avLst/>
          </a:prstGeom>
          <a:ln>
            <a:noFill/>
          </a:ln>
          <a:effectLst>
            <a:softEdge rad="112500"/>
          </a:effectLst>
        </p:spPr>
      </p:pic>
      <p:pic>
        <p:nvPicPr>
          <p:cNvPr id="12" name="Picture 3">
            <a:extLst>
              <a:ext uri="{FF2B5EF4-FFF2-40B4-BE49-F238E27FC236}">
                <a16:creationId xmlns:a16="http://schemas.microsoft.com/office/drawing/2014/main" id="{855966A4-D0AF-4AF0-BCE7-0E778B38CE3B}"/>
              </a:ext>
            </a:extLst>
          </p:cNvPr>
          <p:cNvPicPr>
            <a:picLocks noChangeAspect="1" noChangeArrowheads="1"/>
          </p:cNvPicPr>
          <p:nvPr/>
        </p:nvPicPr>
        <p:blipFill>
          <a:blip r:embed="rId3" cstate="print"/>
          <a:srcRect r="389" b="9784"/>
          <a:stretch>
            <a:fillRect/>
          </a:stretch>
        </p:blipFill>
        <p:spPr bwMode="auto">
          <a:xfrm rot="20217184">
            <a:off x="6952787" y="5392108"/>
            <a:ext cx="1413821" cy="104813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4" name="Picture 13">
            <a:extLst>
              <a:ext uri="{FF2B5EF4-FFF2-40B4-BE49-F238E27FC236}">
                <a16:creationId xmlns:a16="http://schemas.microsoft.com/office/drawing/2014/main" id="{12FE95D9-F5A2-474A-B7AF-256686A8E6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327237102"/>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дужна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донесе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решење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поступку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испитивања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року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четири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месеца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покретања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поступка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службеној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дужности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15000"/>
              </a:lnSpc>
              <a:spcAft>
                <a:spcPts val="1000"/>
              </a:spcAft>
              <a:buNone/>
            </a:pPr>
            <a:r>
              <a:rPr lang="sr-Latn-RS" sz="1800" dirty="0" err="1">
                <a:latin typeface="Calibri" panose="020F0502020204030204" pitchFamily="34" charset="0"/>
                <a:ea typeface="Calibri" panose="020F0502020204030204" pitchFamily="34" charset="0"/>
                <a:cs typeface="Times New Roman" panose="02020603050405020304" pitchFamily="18" charset="0"/>
              </a:rPr>
              <a:t>Комисија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је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дужна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донесе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решење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по</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пријави</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latin typeface="Calibri" panose="020F0502020204030204" pitchFamily="34" charset="0"/>
                <a:ea typeface="Calibri" panose="020F0502020204030204" pitchFamily="34" charset="0"/>
                <a:cs typeface="Times New Roman" panose="02020603050405020304" pitchFamily="18" charset="0"/>
              </a:rPr>
              <a:t>року</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од</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месец</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дана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од</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дана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пријема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потпуне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пријаве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односно</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зак</a:t>
            </a:r>
            <a:r>
              <a:rPr lang="sr-Cyrl-RS" sz="1800" dirty="0">
                <a:latin typeface="Calibri" panose="020F0502020204030204" pitchFamily="34" charset="0"/>
                <a:ea typeface="Calibri" panose="020F0502020204030204" pitchFamily="34" charset="0"/>
                <a:cs typeface="Times New Roman" panose="02020603050405020304" pitchFamily="18" charset="0"/>
              </a:rPr>
              <a:t>љ</a:t>
            </a:r>
            <a:r>
              <a:rPr lang="sr-Latn-RS" sz="1800" dirty="0" err="1">
                <a:latin typeface="Calibri" panose="020F0502020204030204" pitchFamily="34" charset="0"/>
                <a:ea typeface="Calibri" panose="020F0502020204030204" pitchFamily="34" charset="0"/>
                <a:cs typeface="Times New Roman" panose="02020603050405020304" pitchFamily="18" charset="0"/>
              </a:rPr>
              <a:t>учак</a:t>
            </a:r>
            <a:r>
              <a:rPr lang="sr-Latn-RS" sz="1800" dirty="0">
                <a:latin typeface="Calibri" panose="020F0502020204030204" pitchFamily="34" charset="0"/>
                <a:ea typeface="Calibri" panose="020F0502020204030204" pitchFamily="34" charset="0"/>
                <a:cs typeface="Times New Roman" panose="02020603050405020304" pitchFamily="18" charset="0"/>
              </a:rPr>
              <a:t> о </a:t>
            </a:r>
            <a:r>
              <a:rPr lang="sr-Latn-RS" sz="1800" dirty="0" err="1">
                <a:latin typeface="Calibri" panose="020F0502020204030204" pitchFamily="34" charset="0"/>
                <a:ea typeface="Calibri" panose="020F0502020204030204" pitchFamily="34" charset="0"/>
                <a:cs typeface="Times New Roman" panose="02020603050405020304" pitchFamily="18" charset="0"/>
              </a:rPr>
              <a:t>спровођењу</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испитног</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поступка</a:t>
            </a:r>
            <a:r>
              <a:rPr lang="sr-Latn-RS" sz="1800" dirty="0">
                <a:latin typeface="Calibri" panose="020F0502020204030204" pitchFamily="34" charset="0"/>
                <a:ea typeface="Calibri" panose="020F0502020204030204" pitchFamily="34" charset="0"/>
                <a:cs typeface="Times New Roman" panose="02020603050405020304" pitchFamily="18" charset="0"/>
              </a:rPr>
              <a:t>.</a:t>
            </a:r>
          </a:p>
          <a:p>
            <a:pPr marL="0" indent="0" algn="just">
              <a:lnSpc>
                <a:spcPct val="115000"/>
              </a:lnSpc>
              <a:spcAft>
                <a:spcPts val="1000"/>
              </a:spcAft>
              <a:buNone/>
            </a:pPr>
            <a:r>
              <a:rPr lang="sr-Latn-RS" sz="1800" dirty="0">
                <a:latin typeface="Calibri" panose="020F0502020204030204" pitchFamily="34" charset="0"/>
                <a:ea typeface="Calibri" panose="020F0502020204030204" pitchFamily="34" charset="0"/>
                <a:cs typeface="Times New Roman" panose="02020603050405020304" pitchFamily="18" charset="0"/>
              </a:rPr>
              <a:t>Ако Комисија не донесе решење по пријави у року, односно не донесе решење у поступку испитивања концентрације по службеној дужности у року из члана 62. </a:t>
            </a:r>
            <a:r>
              <a:rPr lang="sr-Latn-RS" sz="1800" dirty="0" err="1">
                <a:latin typeface="Calibri" panose="020F0502020204030204" pitchFamily="34" charset="0"/>
                <a:ea typeface="Calibri" panose="020F0502020204030204" pitchFamily="34" charset="0"/>
                <a:cs typeface="Times New Roman" panose="02020603050405020304" pitchFamily="18" charset="0"/>
              </a:rPr>
              <a:t>став</a:t>
            </a:r>
            <a:r>
              <a:rPr lang="sr-Latn-RS" sz="1800" dirty="0">
                <a:latin typeface="Calibri" panose="020F0502020204030204" pitchFamily="34" charset="0"/>
                <a:ea typeface="Calibri" panose="020F0502020204030204" pitchFamily="34" charset="0"/>
                <a:cs typeface="Times New Roman" panose="02020603050405020304" pitchFamily="18" charset="0"/>
              </a:rPr>
              <a:t> 4. </a:t>
            </a:r>
            <a:r>
              <a:rPr lang="sr-Latn-RS" sz="1800" dirty="0" err="1">
                <a:latin typeface="Calibri" panose="020F0502020204030204" pitchFamily="34" charset="0"/>
                <a:ea typeface="Calibri" panose="020F0502020204030204" pitchFamily="34" charset="0"/>
                <a:cs typeface="Times New Roman" panose="02020603050405020304" pitchFamily="18" charset="0"/>
              </a:rPr>
              <a:t>овог</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закона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сматра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се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да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је</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концентрација</a:t>
            </a:r>
            <a:r>
              <a:rPr lang="sr-Latn-RS" sz="1800" dirty="0">
                <a:latin typeface="Calibri" panose="020F0502020204030204" pitchFamily="34" charset="0"/>
                <a:ea typeface="Calibri" panose="020F0502020204030204" pitchFamily="34" charset="0"/>
                <a:cs typeface="Times New Roman" panose="02020603050405020304" pitchFamily="18" charset="0"/>
              </a:rPr>
              <a:t> </a:t>
            </a:r>
            <a:r>
              <a:rPr lang="sr-Latn-RS" sz="1800" dirty="0" err="1">
                <a:latin typeface="Calibri" panose="020F0502020204030204" pitchFamily="34" charset="0"/>
                <a:ea typeface="Calibri" panose="020F0502020204030204" pitchFamily="34" charset="0"/>
                <a:cs typeface="Times New Roman" panose="02020603050405020304" pitchFamily="18" charset="0"/>
              </a:rPr>
              <a:t>одобрена</a:t>
            </a:r>
            <a:r>
              <a:rPr lang="sr-Latn-RS" sz="1800" dirty="0">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Рокови за одлучивање</a:t>
            </a:r>
            <a:endParaRPr lang="sr-Latn-RS" dirty="0"/>
          </a:p>
        </p:txBody>
      </p:sp>
      <p:pic>
        <p:nvPicPr>
          <p:cNvPr id="5" name="Picture 2" descr="Addressing the Economic Impact of the COVID-19 Pandemic: Merger Control and  Restrictive Agreements - Gecić Law">
            <a:extLst>
              <a:ext uri="{FF2B5EF4-FFF2-40B4-BE49-F238E27FC236}">
                <a16:creationId xmlns:a16="http://schemas.microsoft.com/office/drawing/2014/main" id="{B7601E84-9800-4DB3-966E-CCF0E9ECF11D}"/>
              </a:ext>
            </a:extLst>
          </p:cNvPr>
          <p:cNvPicPr>
            <a:picLocks noChangeAspect="1" noChangeArrowheads="1"/>
          </p:cNvPicPr>
          <p:nvPr/>
        </p:nvPicPr>
        <p:blipFill>
          <a:blip r:embed="rId2" cstate="print"/>
          <a:srcRect/>
          <a:stretch>
            <a:fillRect/>
          </a:stretch>
        </p:blipFill>
        <p:spPr bwMode="auto">
          <a:xfrm>
            <a:off x="3203848" y="4926359"/>
            <a:ext cx="2603828" cy="1199804"/>
          </a:xfrm>
          <a:prstGeom prst="rect">
            <a:avLst/>
          </a:prstGeom>
          <a:ln>
            <a:noFill/>
          </a:ln>
          <a:effectLst>
            <a:softEdge rad="112500"/>
          </a:effectLst>
        </p:spPr>
      </p:pic>
    </p:spTree>
    <p:extLst>
      <p:ext uri="{BB962C8B-B14F-4D97-AF65-F5344CB8AC3E}">
        <p14:creationId xmlns:p14="http://schemas.microsoft.com/office/powerpoint/2010/main" val="1095035279"/>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Ако Комисија утврди да је спроведена концентрација за коју није издато одобрење или нису извршени услови и обавезе у случају да је концентрација условно одобрена, може донети решење којим ће учесницима у концентрацији изрећи мере потребне за успостав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ање или очување конкуренције на релевантном тржишту и то наложити учесницима да изврше поделу привредног друштва, отуђе акције или уделе, раскину уговор или изврше друге радње у ци</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успостав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спровођења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Мере деконцентрације</a:t>
            </a:r>
            <a:endParaRPr lang="sr-Latn-RS" dirty="0"/>
          </a:p>
        </p:txBody>
      </p:sp>
      <p:pic>
        <p:nvPicPr>
          <p:cNvPr id="7" name="Picture 6">
            <a:extLst>
              <a:ext uri="{FF2B5EF4-FFF2-40B4-BE49-F238E27FC236}">
                <a16:creationId xmlns:a16="http://schemas.microsoft.com/office/drawing/2014/main" id="{51A56A95-18C0-4913-B48A-60E26A2C0F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429830804"/>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одредиће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заштите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облику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обавезе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плаћања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новчаног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износа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висини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највише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10%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укупног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годишњег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прихода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оствареног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територији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Републике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Србије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ако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изврши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односно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спроведе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меру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деконцентрације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спроведе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супротно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обавези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прекида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односно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издато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одобрење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спровођење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Мере заштите конкуренције</a:t>
            </a:r>
            <a:endParaRPr lang="sr-Latn-RS" dirty="0"/>
          </a:p>
        </p:txBody>
      </p:sp>
      <p:pic>
        <p:nvPicPr>
          <p:cNvPr id="7" name="Picture 2">
            <a:extLst>
              <a:ext uri="{FF2B5EF4-FFF2-40B4-BE49-F238E27FC236}">
                <a16:creationId xmlns:a16="http://schemas.microsoft.com/office/drawing/2014/main" id="{3749EE8B-8BD3-437F-8BA1-098FAEF9AB17}"/>
              </a:ext>
            </a:extLst>
          </p:cNvPr>
          <p:cNvPicPr>
            <a:picLocks noChangeAspect="1" noChangeArrowheads="1"/>
          </p:cNvPicPr>
          <p:nvPr/>
        </p:nvPicPr>
        <p:blipFill>
          <a:blip r:embed="rId2" cstate="print"/>
          <a:srcRect r="1971" b="10000"/>
          <a:stretch>
            <a:fillRect/>
          </a:stretch>
        </p:blipFill>
        <p:spPr bwMode="auto">
          <a:xfrm rot="20562206">
            <a:off x="5479541" y="4470567"/>
            <a:ext cx="2376701" cy="14077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8" name="Picture 7">
            <a:extLst>
              <a:ext uri="{FF2B5EF4-FFF2-40B4-BE49-F238E27FC236}">
                <a16:creationId xmlns:a16="http://schemas.microsoft.com/office/drawing/2014/main" id="{4DB6AD05-0D1B-44E9-9A55-DA969CCD07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3716703600"/>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Против коначног решења Комисије може се поднети тужба суду у року од 30 дана од дана достав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ања решења странци, по којој одлучује Управни суд.</a:t>
            </a:r>
          </a:p>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Подношење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тужбе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одлаже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извршење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решења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just">
              <a:buNone/>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Ако</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суд</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утврди</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је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оспорено</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решење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Комисије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незаконито</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само</a:t>
            </a:r>
            <a:r>
              <a:rPr lang="en-US" sz="1800" dirty="0">
                <a:effectLst/>
                <a:latin typeface="Calibri" panose="020F0502020204030204" pitchFamily="34" charset="0"/>
                <a:ea typeface="Calibri" panose="020F0502020204030204" pitchFamily="34" charset="0"/>
                <a:cs typeface="Times New Roman" panose="02020603050405020304" pitchFamily="18" charset="0"/>
              </a:rPr>
              <a:t> у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делу</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који</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односи</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висину</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новчаног</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износа</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одређене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управне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мере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по</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правилу</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ће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пресудом</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преиначити</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оспорено</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решење</a:t>
            </a:r>
            <a:r>
              <a:rPr lang="en-US" sz="1800" dirty="0">
                <a:effectLst/>
                <a:latin typeface="Calibri" panose="020F0502020204030204" pitchFamily="34" charset="0"/>
                <a:ea typeface="Calibri" panose="020F0502020204030204" pitchFamily="34" charset="0"/>
                <a:cs typeface="Times New Roman" panose="02020603050405020304" pitchFamily="18" charset="0"/>
              </a:rPr>
              <a:t> у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том</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делу</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под</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условима</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прописаним</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законом</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којим</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уређују</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управни</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спорови</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Судска контрола</a:t>
            </a:r>
            <a:endParaRPr lang="sr-Latn-RS" dirty="0"/>
          </a:p>
        </p:txBody>
      </p:sp>
      <p:pic>
        <p:nvPicPr>
          <p:cNvPr id="6" name="Picture 2" descr="AT&amp;T-DirecTV Merger: Court Decision May Clear Way for Review - Variety">
            <a:extLst>
              <a:ext uri="{FF2B5EF4-FFF2-40B4-BE49-F238E27FC236}">
                <a16:creationId xmlns:a16="http://schemas.microsoft.com/office/drawing/2014/main" id="{FCCB3186-12B7-4D1E-B257-E9C95B491165}"/>
              </a:ext>
            </a:extLst>
          </p:cNvPr>
          <p:cNvPicPr>
            <a:picLocks noChangeAspect="1" noChangeArrowheads="1"/>
          </p:cNvPicPr>
          <p:nvPr/>
        </p:nvPicPr>
        <p:blipFill>
          <a:blip r:embed="rId2" cstate="print"/>
          <a:srcRect/>
          <a:stretch>
            <a:fillRect/>
          </a:stretch>
        </p:blipFill>
        <p:spPr bwMode="auto">
          <a:xfrm>
            <a:off x="3653136" y="4604485"/>
            <a:ext cx="2665312" cy="15014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a:extLst>
              <a:ext uri="{FF2B5EF4-FFF2-40B4-BE49-F238E27FC236}">
                <a16:creationId xmlns:a16="http://schemas.microsoft.com/office/drawing/2014/main" id="{82F21045-A321-480C-80F8-12AECCFBE0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1924038728"/>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Ко има обавезу пријаве концентрације и под којим условима</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Захтев Комисији за давање мишљења</a:t>
            </a:r>
          </a:p>
          <a:p>
            <a:pPr algn="just">
              <a:spcAft>
                <a:spcPts val="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Мишљење Комисије о примени прописа представља објашњење за правилну примену законских и подзаконских ак</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та и став о одређеној одредби у смислу њене опште примене, а не њене примене на конкретну правну ситуацију.</a:t>
            </a:r>
            <a:endParaRPr lang="sr-Cyrl-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200"/>
              </a:spcBef>
              <a:spcAft>
                <a:spcPts val="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Изузетно, ако остваривање права односно одлука о правима и обавезама учесника на тржишту у поступку пред надлежним органом зависи од давања мишљења Комисије у вези са применом прописа у области зашти</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т</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е конкуренције, а нарочито ако је то предвиђено посебним законом, Комисија ће издати мишљење у односу на конкретну правну ситуацију, ако учесник на тржишту достави такав налог надлежног органа (нпр. </a:t>
            </a:r>
            <a:r>
              <a:rPr lang="sr-Cyrl-RS" sz="1800" dirty="0">
                <a:latin typeface="Calibri" panose="020F0502020204030204" pitchFamily="34" charset="0"/>
                <a:ea typeface="Calibri" panose="020F0502020204030204" pitchFamily="34" charset="0"/>
                <a:cs typeface="Times New Roman" panose="02020603050405020304" pitchFamily="18" charset="0"/>
              </a:rPr>
              <a:t>у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поступку приватизације, стечајном </a:t>
            </a:r>
            <a:r>
              <a:rPr lang="sr-Latn-RS" sz="1800" dirty="0">
                <a:latin typeface="Calibri" panose="020F0502020204030204" pitchFamily="34" charset="0"/>
                <a:ea typeface="Calibri" panose="020F0502020204030204" pitchFamily="34" charset="0"/>
                <a:cs typeface="Times New Roman" panose="02020603050405020304" pitchFamily="18" charset="0"/>
              </a:rPr>
              <a:t>поступку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итд.).</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5" y="1"/>
            <a:ext cx="5982734" cy="1219200"/>
          </a:xfrm>
        </p:spPr>
        <p:txBody>
          <a:bodyPr anchor="ctr"/>
          <a:lstStyle/>
          <a:p>
            <a:r>
              <a:rPr lang="sr-Cyrl-RS" dirty="0"/>
              <a:t>ПОступање у вези са поступком уновчења у стечајном поступку</a:t>
            </a:r>
            <a:endParaRPr lang="sr-Latn-RS" dirty="0"/>
          </a:p>
        </p:txBody>
      </p:sp>
      <p:pic>
        <p:nvPicPr>
          <p:cNvPr id="8" name="Picture 7">
            <a:extLst>
              <a:ext uri="{FF2B5EF4-FFF2-40B4-BE49-F238E27FC236}">
                <a16:creationId xmlns:a16="http://schemas.microsoft.com/office/drawing/2014/main" id="{6370CFE2-D83B-4ED4-AC20-A534D4CF73A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2752604418"/>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chor="ctr">
            <a:normAutofit/>
          </a:bodyPr>
          <a:lstStyle/>
          <a:p>
            <a:pPr marL="0" indent="0" algn="ctr">
              <a:lnSpc>
                <a:spcPct val="115000"/>
              </a:lnSpc>
              <a:spcAft>
                <a:spcPts val="1000"/>
              </a:spcAft>
              <a:buNone/>
            </a:pPr>
            <a:r>
              <a:rPr lang="sr-Cyrl-RS" sz="2800" dirty="0">
                <a:effectLst/>
                <a:latin typeface="Calibri" panose="020F0502020204030204" pitchFamily="34" charset="0"/>
                <a:ea typeface="Calibri" panose="020F0502020204030204" pitchFamily="34" charset="0"/>
                <a:cs typeface="Times New Roman" panose="02020603050405020304" pitchFamily="18" charset="0"/>
              </a:rPr>
              <a:t>ХВАЛА НА ПАЖЊИ!</a:t>
            </a:r>
          </a:p>
          <a:p>
            <a:pPr marL="0" indent="0" algn="ctr">
              <a:lnSpc>
                <a:spcPct val="115000"/>
              </a:lnSpc>
              <a:spcAft>
                <a:spcPts val="0"/>
              </a:spcAft>
              <a:buNone/>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РЕПУБЛИКА СРБИЈА</a:t>
            </a:r>
            <a:br>
              <a:rPr lang="sr-Cyrl-RS" sz="1800" dirty="0">
                <a:effectLst/>
                <a:latin typeface="Calibri" panose="020F0502020204030204" pitchFamily="34" charset="0"/>
                <a:ea typeface="Calibri" panose="020F0502020204030204" pitchFamily="34" charset="0"/>
                <a:cs typeface="Times New Roman" panose="02020603050405020304" pitchFamily="18" charset="0"/>
              </a:rPr>
            </a:br>
            <a:r>
              <a:rPr lang="sr-Cyrl-RS" sz="1800" dirty="0">
                <a:effectLst/>
                <a:latin typeface="Calibri" panose="020F0502020204030204" pitchFamily="34" charset="0"/>
                <a:ea typeface="Calibri" panose="020F0502020204030204" pitchFamily="34" charset="0"/>
                <a:cs typeface="Times New Roman" panose="02020603050405020304" pitchFamily="18" charset="0"/>
              </a:rPr>
              <a:t>КОМИСИЈА ЗА ЗАШТИТУ КОНКУРЕНЦИЈЕ</a:t>
            </a:r>
            <a:br>
              <a:rPr lang="sr-Cyrl-RS" sz="1800" dirty="0">
                <a:effectLst/>
                <a:latin typeface="Calibri" panose="020F0502020204030204" pitchFamily="34" charset="0"/>
                <a:ea typeface="Calibri" panose="020F0502020204030204" pitchFamily="34" charset="0"/>
                <a:cs typeface="Times New Roman" panose="02020603050405020304" pitchFamily="18" charset="0"/>
              </a:rPr>
            </a:br>
            <a:r>
              <a:rPr lang="sr-Cyrl-RS" sz="1800" dirty="0">
                <a:effectLst/>
                <a:latin typeface="Calibri" panose="020F0502020204030204" pitchFamily="34" charset="0"/>
                <a:ea typeface="Calibri" panose="020F0502020204030204" pitchFamily="34" charset="0"/>
                <a:cs typeface="Times New Roman" panose="02020603050405020304" pitchFamily="18" charset="0"/>
              </a:rPr>
              <a:t>Савска 25/</a:t>
            </a:r>
            <a:r>
              <a:rPr lang="en-US" sz="1800" dirty="0">
                <a:effectLst/>
                <a:latin typeface="Calibri" panose="020F0502020204030204" pitchFamily="34" charset="0"/>
                <a:ea typeface="Calibri" panose="020F0502020204030204" pitchFamily="34" charset="0"/>
                <a:cs typeface="Times New Roman" panose="02020603050405020304" pitchFamily="18" charset="0"/>
              </a:rPr>
              <a:t>IV</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 Београд</a:t>
            </a:r>
            <a:br>
              <a:rPr lang="sr-Cyrl-RS" sz="1800" dirty="0">
                <a:effectLst/>
                <a:latin typeface="Calibri" panose="020F0502020204030204" pitchFamily="34" charset="0"/>
                <a:ea typeface="Calibri" panose="020F0502020204030204" pitchFamily="34" charset="0"/>
                <a:cs typeface="Times New Roman" panose="02020603050405020304" pitchFamily="18" charset="0"/>
              </a:rPr>
            </a:br>
            <a:r>
              <a:rPr lang="sr-Latn-RS" sz="1800" dirty="0">
                <a:effectLst/>
                <a:latin typeface="Calibri" panose="020F0502020204030204" pitchFamily="34" charset="0"/>
                <a:ea typeface="Calibri" panose="020F0502020204030204" pitchFamily="34" charset="0"/>
                <a:cs typeface="Times New Roman" panose="02020603050405020304" pitchFamily="18" charset="0"/>
              </a:rPr>
              <a:t>office@kzk.gov.rs</a:t>
            </a:r>
            <a:br>
              <a:rPr lang="sr-Latn-RS" sz="1800" dirty="0">
                <a:effectLst/>
                <a:latin typeface="Calibri" panose="020F0502020204030204" pitchFamily="34" charset="0"/>
                <a:ea typeface="Calibri" panose="020F0502020204030204" pitchFamily="34" charset="0"/>
                <a:cs typeface="Times New Roman" panose="02020603050405020304" pitchFamily="18" charset="0"/>
              </a:rPr>
            </a:br>
            <a:r>
              <a:rPr lang="sr-Latn-RS" sz="1800" dirty="0">
                <a:effectLst/>
                <a:latin typeface="Calibri" panose="020F0502020204030204" pitchFamily="34" charset="0"/>
                <a:ea typeface="Calibri" panose="020F0502020204030204" pitchFamily="34" charset="0"/>
                <a:cs typeface="Times New Roman" panose="02020603050405020304" pitchFamily="18" charset="0"/>
              </a:rPr>
              <a:t>kzk.gov.rs</a:t>
            </a:r>
            <a:endParaRPr lang="sr-Cyrl-RS" sz="1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en-US" sz="1800" dirty="0">
                <a:latin typeface="Calibri" panose="020F0502020204030204" pitchFamily="34" charset="0"/>
                <a:ea typeface="Calibri" panose="020F0502020204030204" pitchFamily="34" charset="0"/>
                <a:cs typeface="Times New Roman" panose="02020603050405020304" pitchFamily="18" charset="0"/>
                <a:hlinkClick r:id="rId2"/>
              </a:rPr>
              <a:t>https://www.facebook.com/kzksrbija/</a:t>
            </a:r>
            <a:endParaRPr lang="sr-Latn-RS" sz="1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r-Cyrl-RS" sz="1800" dirty="0"/>
              <a:t>Изнесени ставови лични су ставови и не одражавају нужно ставове Комисије за заштиту конкуренције </a:t>
            </a:r>
            <a:endParaRPr lang="sr-Latn-RS" sz="1800"/>
          </a:p>
          <a:p>
            <a:pPr marL="0" indent="0" algn="ctr">
              <a:lnSpc>
                <a:spcPct val="115000"/>
              </a:lnSpc>
              <a:spcAft>
                <a:spcPts val="100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6370CFE2-D83B-4ED4-AC20-A534D4CF73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207142956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Комисија је самостална и независна организација која врши јавна овлашћења у складу са законом.</a:t>
            </a: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статус</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правног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лица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свој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одговара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Народној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скупштини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подноси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годишњи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извештај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о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раду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краја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фебруара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текуће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претходну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годину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5" y="1"/>
            <a:ext cx="5982734" cy="1219200"/>
          </a:xfrm>
        </p:spPr>
        <p:txBody>
          <a:bodyPr anchor="ctr"/>
          <a:lstStyle/>
          <a:p>
            <a:r>
              <a:rPr lang="ru-RU" dirty="0"/>
              <a:t>Комисија за заштиту конкуренције (КЗК)</a:t>
            </a:r>
            <a:endParaRPr lang="sr-Latn-RS" dirty="0"/>
          </a:p>
        </p:txBody>
      </p:sp>
      <p:pic>
        <p:nvPicPr>
          <p:cNvPr id="6" name="Picture 5">
            <a:extLst>
              <a:ext uri="{FF2B5EF4-FFF2-40B4-BE49-F238E27FC236}">
                <a16:creationId xmlns:a16="http://schemas.microsoft.com/office/drawing/2014/main" id="{F3DD2697-3BC0-4BFC-97F7-0513A5151E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336523261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fontScale="92500" lnSpcReduction="10000"/>
          </a:bodyPr>
          <a:lstStyle/>
          <a:p>
            <a:pPr marL="0" indent="0">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надлежна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решава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о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правима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обавезама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складу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законом</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одређује управне мере у складу са законом</a:t>
            </a: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учествује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изради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прописа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доносе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области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заштите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предлаже Влади доношење прописа за спровођење закона </a:t>
            </a:r>
          </a:p>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доноси упутства и смернице за спровођење закона</a:t>
            </a: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прати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анализира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услове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појединачним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појединачним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секторима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мишљење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надлежним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органима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предлоге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прописа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као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важеће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прописе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имају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утицај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даје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мишљења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вези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применом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прописа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области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заштите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ru-RU" dirty="0"/>
              <a:t>Надлежност комисије </a:t>
            </a:r>
            <a:r>
              <a:rPr lang="en-US" dirty="0"/>
              <a:t>I</a:t>
            </a:r>
            <a:endParaRPr lang="sr-Latn-RS" dirty="0"/>
          </a:p>
        </p:txBody>
      </p:sp>
      <p:pic>
        <p:nvPicPr>
          <p:cNvPr id="5" name="Picture 4">
            <a:extLst>
              <a:ext uri="{FF2B5EF4-FFF2-40B4-BE49-F238E27FC236}">
                <a16:creationId xmlns:a16="http://schemas.microsoft.com/office/drawing/2014/main" id="{88000EBE-61F9-4989-8FC1-0FF41D7254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3129551593"/>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fontScale="92500" lnSpcReduction="20000"/>
          </a:bodyPr>
          <a:lstStyle/>
          <a:p>
            <a:pPr marL="0" indent="0">
              <a:lnSpc>
                <a:spcPct val="115000"/>
              </a:lnSpc>
              <a:spcAft>
                <a:spcPts val="1000"/>
              </a:spcAft>
              <a:buNone/>
            </a:pPr>
            <a:r>
              <a:rPr lang="sr-Cyrl-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надлежност</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Комисије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остварује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међународну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сарадњу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области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заштите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ради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извршавања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међународних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обавеза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овој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области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прикупља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информације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о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заштити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другим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државама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сарађује са државним органима, органима територијалне аутономије и локалне самоуправе, ради обезбеђивања услова за примену закона и других прописа којима се уређују питања од значаја за заштиту конкуренције; </a:t>
            </a: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предузима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активности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развијању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свести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о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потреби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заштите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15000"/>
              </a:lnSpc>
              <a:spcAft>
                <a:spcPts val="1000"/>
              </a:spcAft>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води евиденцију о пријављеним споразумима, о учесницима који имају доминантан положај на тржишту, као и о концентрацијама, у складу са законом; </a:t>
            </a: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организује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предузима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контролише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спровођење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обезбеђује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заштита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обавља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друге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послове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складу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законом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ru-RU" dirty="0"/>
              <a:t>Надлежност комисије </a:t>
            </a:r>
            <a:r>
              <a:rPr lang="en-US" dirty="0"/>
              <a:t>II</a:t>
            </a:r>
            <a:endParaRPr lang="sr-Latn-RS" dirty="0"/>
          </a:p>
        </p:txBody>
      </p:sp>
      <p:pic>
        <p:nvPicPr>
          <p:cNvPr id="5" name="Picture 4">
            <a:extLst>
              <a:ext uri="{FF2B5EF4-FFF2-40B4-BE49-F238E27FC236}">
                <a16:creationId xmlns:a16="http://schemas.microsoft.com/office/drawing/2014/main" id="{75E3DFFF-FB42-4D62-AD71-06D190B2DF1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307255185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algn="just">
              <a:lnSpc>
                <a:spcPct val="115000"/>
              </a:lnSpc>
              <a:spcAft>
                <a:spcPts val="1000"/>
              </a:spcAft>
            </a:pPr>
            <a:r>
              <a:rPr lang="sr-Latn-RS" sz="1800" b="1" dirty="0">
                <a:effectLst/>
                <a:latin typeface="Calibri" panose="020F0502020204030204" pitchFamily="34" charset="0"/>
                <a:ea typeface="Calibri" panose="020F0502020204030204" pitchFamily="34" charset="0"/>
                <a:cs typeface="Times New Roman" panose="02020603050405020304" pitchFamily="18" charset="0"/>
              </a:rPr>
              <a:t>Повредом конкуренције </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у смислу закона сматрају се акти или радње учесника на тржишту које за циљ или последицу имају или могу да имају значајно ограничавање, нарушавање или спречавање конкуренције (Члан 9. ЗЗК)</a:t>
            </a:r>
          </a:p>
          <a:p>
            <a:pPr lvl="1">
              <a:lnSpc>
                <a:spcPct val="115000"/>
              </a:lnSpc>
              <a:spcAft>
                <a:spcPts val="1000"/>
              </a:spcAft>
            </a:pP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Рестриктивни</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споразуми</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 </a:t>
            </a:r>
          </a:p>
          <a:p>
            <a:pPr lvl="1">
              <a:lnSpc>
                <a:spcPct val="115000"/>
              </a:lnSpc>
              <a:spcAft>
                <a:spcPts val="1000"/>
              </a:spcAft>
            </a:pP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Злоупотреба</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доминантног</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положаја</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Контрола</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концентрација</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b="1" dirty="0" err="1">
                <a:effectLst/>
                <a:latin typeface="Calibri" panose="020F0502020204030204" pitchFamily="34" charset="0"/>
                <a:ea typeface="Calibri" panose="020F0502020204030204" pitchFamily="34" charset="0"/>
                <a:cs typeface="Times New Roman" panose="02020603050405020304" pitchFamily="18" charset="0"/>
              </a:rPr>
              <a:t>тржишту</a:t>
            </a:r>
            <a:endParaRPr lang="sr-Latn-RS"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sr-Latn-RS" sz="1800" b="1" dirty="0">
                <a:effectLst/>
                <a:latin typeface="Calibri" panose="020F0502020204030204" pitchFamily="34" charset="0"/>
                <a:ea typeface="Calibri" panose="020F0502020204030204" pitchFamily="34" charset="0"/>
                <a:cs typeface="Times New Roman" panose="02020603050405020304" pitchFamily="18" charset="0"/>
              </a:rPr>
              <a:t>Контрола државне помоћи није предмет регулисања </a:t>
            </a:r>
            <a:r>
              <a:rPr lang="sr-Cyrl-RS" sz="1800" b="1" dirty="0">
                <a:latin typeface="Calibri" panose="020F0502020204030204" pitchFamily="34" charset="0"/>
                <a:ea typeface="Calibri" panose="020F0502020204030204" pitchFamily="34" charset="0"/>
                <a:cs typeface="Times New Roman" panose="02020603050405020304" pitchFamily="18" charset="0"/>
              </a:rPr>
              <a:t>З</a:t>
            </a:r>
            <a:r>
              <a:rPr lang="sr-Latn-RS" sz="1800" b="1" dirty="0">
                <a:effectLst/>
                <a:latin typeface="Calibri" panose="020F0502020204030204" pitchFamily="34" charset="0"/>
                <a:ea typeface="Calibri" panose="020F0502020204030204" pitchFamily="34" charset="0"/>
                <a:cs typeface="Times New Roman" panose="02020603050405020304" pitchFamily="18" charset="0"/>
              </a:rPr>
              <a:t>ЗК</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Основни институти</a:t>
            </a:r>
            <a:endParaRPr lang="sr-Latn-RS" dirty="0"/>
          </a:p>
        </p:txBody>
      </p:sp>
      <p:pic>
        <p:nvPicPr>
          <p:cNvPr id="5" name="Picture 4">
            <a:extLst>
              <a:ext uri="{FF2B5EF4-FFF2-40B4-BE49-F238E27FC236}">
                <a16:creationId xmlns:a16="http://schemas.microsoft.com/office/drawing/2014/main" id="{29D95DEC-3125-4968-A40E-2F1F3C78FF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3518758604"/>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заштите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Мере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отклањања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повреде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конкуренције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Мере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деконцентрације</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процесног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пенала</a:t>
            </a:r>
            <a:endParaRPr lang="sr-Latn-R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Мера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забране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учешћа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поступку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јавне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набавке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2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године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складу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Законом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о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јавним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набавкама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члан</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235.)</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Управне мере које одређује Комисија</a:t>
            </a:r>
            <a:endParaRPr lang="sr-Latn-RS" dirty="0"/>
          </a:p>
        </p:txBody>
      </p:sp>
      <p:pic>
        <p:nvPicPr>
          <p:cNvPr id="5" name="Picture 4">
            <a:extLst>
              <a:ext uri="{FF2B5EF4-FFF2-40B4-BE49-F238E27FC236}">
                <a16:creationId xmlns:a16="http://schemas.microsoft.com/office/drawing/2014/main" id="{14F32503-FC23-4AA3-A304-509BBEF967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184471720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gn="just">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могу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одредити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као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различити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облици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статусног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или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уговорног</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обједињавања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привредних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субјеката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трајној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дугорочној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основи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мења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контрола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једним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или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више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привредних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субјеката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доводе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под</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јединствену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односно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заједничку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контролу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чиме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остварује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пословно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јединство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свих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тада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били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независни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4" y="1"/>
            <a:ext cx="6611385" cy="1219200"/>
          </a:xfrm>
        </p:spPr>
        <p:txBody>
          <a:bodyPr anchor="ctr"/>
          <a:lstStyle/>
          <a:p>
            <a:r>
              <a:rPr lang="sr-Cyrl-RS" dirty="0"/>
              <a:t>Појам концентрација</a:t>
            </a:r>
            <a:endParaRPr lang="sr-Latn-RS" dirty="0"/>
          </a:p>
        </p:txBody>
      </p:sp>
      <p:pic>
        <p:nvPicPr>
          <p:cNvPr id="5" name="Picture 5">
            <a:extLst>
              <a:ext uri="{FF2B5EF4-FFF2-40B4-BE49-F238E27FC236}">
                <a16:creationId xmlns:a16="http://schemas.microsoft.com/office/drawing/2014/main" id="{28ABBB23-7A31-4F36-B7CE-26B581F9A739}"/>
              </a:ext>
            </a:extLst>
          </p:cNvPr>
          <p:cNvPicPr>
            <a:picLocks noChangeAspect="1" noChangeArrowheads="1"/>
          </p:cNvPicPr>
          <p:nvPr/>
        </p:nvPicPr>
        <p:blipFill>
          <a:blip r:embed="rId2" cstate="print"/>
          <a:srcRect/>
          <a:stretch>
            <a:fillRect/>
          </a:stretch>
        </p:blipFill>
        <p:spPr bwMode="auto">
          <a:xfrm rot="20248802">
            <a:off x="1096808" y="4121035"/>
            <a:ext cx="1614312" cy="134526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6" name="Picture 5">
            <a:extLst>
              <a:ext uri="{FF2B5EF4-FFF2-40B4-BE49-F238E27FC236}">
                <a16:creationId xmlns:a16="http://schemas.microsoft.com/office/drawing/2014/main" id="{849EEF9E-4418-4D01-9DEA-9726512453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2582261274"/>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normAutofit/>
          </a:bodyPr>
          <a:lstStyle/>
          <a:p>
            <a:pPr marL="0" indent="0">
              <a:lnSpc>
                <a:spcPct val="115000"/>
              </a:lnSpc>
              <a:spcAft>
                <a:spcPts val="1000"/>
              </a:spcAft>
              <a:buNone/>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Концентрација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настаје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случају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спајања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и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других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статусних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промена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којима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долази</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до</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припајања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учесника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тржишту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у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смислу</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закона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којим</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се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уређује</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положај</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привредних</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 </a:t>
            </a:r>
            <a:r>
              <a:rPr lang="sr-Latn-RS" sz="1800" dirty="0" err="1">
                <a:effectLst/>
                <a:latin typeface="Calibri" panose="020F0502020204030204" pitchFamily="34" charset="0"/>
                <a:ea typeface="Calibri" panose="020F0502020204030204" pitchFamily="34" charset="0"/>
                <a:cs typeface="Times New Roman" panose="02020603050405020304" pitchFamily="18" charset="0"/>
              </a:rPr>
              <a:t>друштава</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15000"/>
              </a:lnSpc>
              <a:spcAft>
                <a:spcPts val="1000"/>
              </a:spcAft>
              <a:buFont typeface="+mj-lt"/>
              <a:buAutoNum type="arabicParenR"/>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стицања од стране једног или више учесника на тржишту, непосредне или посредне контроле над другим учесником на тржишту или више учесника на тржишту, или делом, односно деловима других учесника на тржишту, који могу представ</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ати самосталну пословну целину;</a:t>
            </a:r>
          </a:p>
          <a:p>
            <a:pPr algn="just">
              <a:lnSpc>
                <a:spcPct val="115000"/>
              </a:lnSpc>
              <a:spcAft>
                <a:spcPts val="1000"/>
              </a:spcAft>
              <a:buFont typeface="+mj-lt"/>
              <a:buAutoNum type="arabicParenR"/>
            </a:pPr>
            <a:r>
              <a:rPr lang="sr-Latn-RS" sz="1800" dirty="0">
                <a:effectLst/>
                <a:latin typeface="Calibri" panose="020F0502020204030204" pitchFamily="34" charset="0"/>
                <a:ea typeface="Calibri" panose="020F0502020204030204" pitchFamily="34" charset="0"/>
                <a:cs typeface="Times New Roman" panose="02020603050405020304" pitchFamily="18" charset="0"/>
              </a:rPr>
              <a:t>заједничког улагања од стране два или више учесника на тржишту у ци</a:t>
            </a:r>
            <a:r>
              <a:rPr lang="sr-Cyrl-RS" sz="1800" dirty="0">
                <a:effectLst/>
                <a:latin typeface="Calibri" panose="020F0502020204030204" pitchFamily="34" charset="0"/>
                <a:ea typeface="Calibri" panose="020F0502020204030204" pitchFamily="34" charset="0"/>
                <a:cs typeface="Times New Roman" panose="02020603050405020304" pitchFamily="18" charset="0"/>
              </a:rPr>
              <a:t>љ</a:t>
            </a:r>
            <a:r>
              <a:rPr lang="sr-Latn-RS" sz="1800" dirty="0">
                <a:effectLst/>
                <a:latin typeface="Calibri" panose="020F0502020204030204" pitchFamily="34" charset="0"/>
                <a:ea typeface="Calibri" panose="020F0502020204030204" pitchFamily="34" charset="0"/>
                <a:cs typeface="Times New Roman" panose="02020603050405020304" pitchFamily="18" charset="0"/>
              </a:rPr>
              <a:t>у стварања новог учесника на тржишту или стицања заједничке контроле над постојећим учесником на тржишту, који послује на дугорочној основи и има све функције независног учесника на тржишту.</a:t>
            </a:r>
          </a:p>
        </p:txBody>
      </p:sp>
      <p:sp>
        <p:nvSpPr>
          <p:cNvPr id="4" name="Title 2">
            <a:extLst>
              <a:ext uri="{FF2B5EF4-FFF2-40B4-BE49-F238E27FC236}">
                <a16:creationId xmlns:a16="http://schemas.microsoft.com/office/drawing/2014/main" id="{2D2F0AF4-86F4-4070-8B96-73D2CA9FADF2}"/>
              </a:ext>
            </a:extLst>
          </p:cNvPr>
          <p:cNvSpPr>
            <a:spLocks noGrp="1"/>
          </p:cNvSpPr>
          <p:nvPr>
            <p:ph type="title"/>
          </p:nvPr>
        </p:nvSpPr>
        <p:spPr>
          <a:xfrm>
            <a:off x="1903965" y="0"/>
            <a:ext cx="5982734" cy="1219201"/>
          </a:xfrm>
        </p:spPr>
        <p:txBody>
          <a:bodyPr anchor="ctr"/>
          <a:lstStyle/>
          <a:p>
            <a:r>
              <a:rPr lang="sr-Cyrl-RS" dirty="0"/>
              <a:t>Законско одређење концентрација</a:t>
            </a:r>
            <a:endParaRPr lang="sr-Latn-RS" dirty="0"/>
          </a:p>
        </p:txBody>
      </p:sp>
      <p:pic>
        <p:nvPicPr>
          <p:cNvPr id="6" name="Picture 2" descr="Distinctive Features of Australia's Merger Control - IQ DECISION">
            <a:extLst>
              <a:ext uri="{FF2B5EF4-FFF2-40B4-BE49-F238E27FC236}">
                <a16:creationId xmlns:a16="http://schemas.microsoft.com/office/drawing/2014/main" id="{E59ADB5B-DAAC-4FAD-AA06-CA257AF14A31}"/>
              </a:ext>
            </a:extLst>
          </p:cNvPr>
          <p:cNvPicPr>
            <a:picLocks noChangeAspect="1" noChangeArrowheads="1"/>
          </p:cNvPicPr>
          <p:nvPr/>
        </p:nvPicPr>
        <p:blipFill>
          <a:blip r:embed="rId2" cstate="print"/>
          <a:srcRect/>
          <a:stretch>
            <a:fillRect/>
          </a:stretch>
        </p:blipFill>
        <p:spPr bwMode="auto">
          <a:xfrm>
            <a:off x="6660232" y="5517232"/>
            <a:ext cx="1888853" cy="918112"/>
          </a:xfrm>
          <a:prstGeom prst="ellipse">
            <a:avLst/>
          </a:prstGeom>
          <a:ln>
            <a:noFill/>
          </a:ln>
          <a:effectLst>
            <a:softEdge rad="112500"/>
          </a:effectLst>
        </p:spPr>
      </p:pic>
      <p:pic>
        <p:nvPicPr>
          <p:cNvPr id="7" name="Picture 6">
            <a:extLst>
              <a:ext uri="{FF2B5EF4-FFF2-40B4-BE49-F238E27FC236}">
                <a16:creationId xmlns:a16="http://schemas.microsoft.com/office/drawing/2014/main" id="{B7DF4012-B4AA-439E-8467-1B693B78A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73180" y="75689"/>
            <a:ext cx="1084338" cy="1067824"/>
          </a:xfrm>
          <a:prstGeom prst="rect">
            <a:avLst/>
          </a:prstGeom>
        </p:spPr>
      </p:pic>
    </p:spTree>
    <p:extLst>
      <p:ext uri="{BB962C8B-B14F-4D97-AF65-F5344CB8AC3E}">
        <p14:creationId xmlns:p14="http://schemas.microsoft.com/office/powerpoint/2010/main" val="307532386"/>
      </p:ext>
    </p:extLst>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1632</TotalTime>
  <Words>2186</Words>
  <Application>Microsoft Office PowerPoint</Application>
  <PresentationFormat>On-screen Show (4:3)</PresentationFormat>
  <Paragraphs>139</Paragraphs>
  <Slides>26</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26</vt:i4>
      </vt:variant>
    </vt:vector>
  </HeadingPairs>
  <TitlesOfParts>
    <vt:vector size="34" baseType="lpstr">
      <vt:lpstr>Arial</vt:lpstr>
      <vt:lpstr>Calibri</vt:lpstr>
      <vt:lpstr>Calibri Light</vt:lpstr>
      <vt:lpstr>Wingdings</vt:lpstr>
      <vt:lpstr>Office Theme</vt:lpstr>
      <vt:lpstr>Custom Design</vt:lpstr>
      <vt:lpstr>2_Office Theme</vt:lpstr>
      <vt:lpstr>1_Office Theme</vt:lpstr>
      <vt:lpstr>PowerPoint Presentation</vt:lpstr>
      <vt:lpstr>Правни оквир</vt:lpstr>
      <vt:lpstr>Комисија за заштиту конкуренције (КЗК)</vt:lpstr>
      <vt:lpstr>Надлежност комисије I</vt:lpstr>
      <vt:lpstr>Надлежност комисије II</vt:lpstr>
      <vt:lpstr>Основни институти</vt:lpstr>
      <vt:lpstr>Управне мере које одређује Комисија</vt:lpstr>
      <vt:lpstr>Појам концентрација</vt:lpstr>
      <vt:lpstr>Законско одређење концентрација</vt:lpstr>
      <vt:lpstr>Изузеци</vt:lpstr>
      <vt:lpstr>Повезани учесници на тржишту </vt:lpstr>
      <vt:lpstr>Врсте концентрација</vt:lpstr>
      <vt:lpstr>Дозвољеност концентрације</vt:lpstr>
      <vt:lpstr>Дозвољеност концентрације</vt:lpstr>
      <vt:lpstr>Релевантно тржиште</vt:lpstr>
      <vt:lpstr>Обавеза пријаве концентрације</vt:lpstr>
      <vt:lpstr>Рок за подношење пријаве концентрације</vt:lpstr>
      <vt:lpstr>Скраћени поступак</vt:lpstr>
      <vt:lpstr>EX OFFICIO поступак испитивања концентрације</vt:lpstr>
      <vt:lpstr>Одлуке Комисије о концентрацијама</vt:lpstr>
      <vt:lpstr>Рокови за одлучивање</vt:lpstr>
      <vt:lpstr>Мере деконцентрације</vt:lpstr>
      <vt:lpstr>Мере заштите конкуренције</vt:lpstr>
      <vt:lpstr>Судска контрола</vt:lpstr>
      <vt:lpstr>ПОступање у вези са поступком уновчења у стечајном поступку</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Sladjana Guzijan</cp:lastModifiedBy>
  <cp:revision>109</cp:revision>
  <cp:lastPrinted>2017-11-03T10:02:26Z</cp:lastPrinted>
  <dcterms:created xsi:type="dcterms:W3CDTF">2015-09-21T07:03:01Z</dcterms:created>
  <dcterms:modified xsi:type="dcterms:W3CDTF">2022-04-19T10:09:57Z</dcterms:modified>
</cp:coreProperties>
</file>